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9" r:id="rId3"/>
    <p:sldId id="257" r:id="rId4"/>
    <p:sldId id="258" r:id="rId5"/>
    <p:sldId id="282"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4" r:id="rId19"/>
    <p:sldId id="272" r:id="rId20"/>
    <p:sldId id="279" r:id="rId21"/>
    <p:sldId id="286" r:id="rId22"/>
    <p:sldId id="275" r:id="rId23"/>
    <p:sldId id="287" r:id="rId24"/>
    <p:sldId id="278" r:id="rId25"/>
    <p:sldId id="283" r:id="rId26"/>
    <p:sldId id="277" r:id="rId27"/>
    <p:sldId id="284" r:id="rId28"/>
    <p:sldId id="285" r:id="rId29"/>
    <p:sldId id="280" r:id="rId30"/>
    <p:sldId id="288"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42FC0E-E095-6547-9943-0B589D12D940}" type="datetimeFigureOut">
              <a:rPr lang="en-VN" smtClean="0"/>
              <a:t>24/9/24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03C6C1-5D92-9A43-B13C-CAAC99760403}" type="slidenum">
              <a:rPr lang="en-VN" smtClean="0"/>
              <a:t>‹#›</a:t>
            </a:fld>
            <a:endParaRPr lang="en-VN"/>
          </a:p>
        </p:txBody>
      </p:sp>
    </p:spTree>
    <p:extLst>
      <p:ext uri="{BB962C8B-B14F-4D97-AF65-F5344CB8AC3E}">
        <p14:creationId xmlns:p14="http://schemas.microsoft.com/office/powerpoint/2010/main" val="276526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3</a:t>
            </a:fld>
            <a:endParaRPr lang="en-VN"/>
          </a:p>
        </p:txBody>
      </p:sp>
    </p:spTree>
    <p:extLst>
      <p:ext uri="{BB962C8B-B14F-4D97-AF65-F5344CB8AC3E}">
        <p14:creationId xmlns:p14="http://schemas.microsoft.com/office/powerpoint/2010/main" val="1303992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29</a:t>
            </a:fld>
            <a:endParaRPr lang="en-VN"/>
          </a:p>
        </p:txBody>
      </p:sp>
    </p:spTree>
    <p:extLst>
      <p:ext uri="{BB962C8B-B14F-4D97-AF65-F5344CB8AC3E}">
        <p14:creationId xmlns:p14="http://schemas.microsoft.com/office/powerpoint/2010/main" val="154730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8</a:t>
            </a:fld>
            <a:endParaRPr lang="en-VN"/>
          </a:p>
        </p:txBody>
      </p:sp>
    </p:spTree>
    <p:extLst>
      <p:ext uri="{BB962C8B-B14F-4D97-AF65-F5344CB8AC3E}">
        <p14:creationId xmlns:p14="http://schemas.microsoft.com/office/powerpoint/2010/main" val="42292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9</a:t>
            </a:fld>
            <a:endParaRPr lang="en-VN"/>
          </a:p>
        </p:txBody>
      </p:sp>
    </p:spTree>
    <p:extLst>
      <p:ext uri="{BB962C8B-B14F-4D97-AF65-F5344CB8AC3E}">
        <p14:creationId xmlns:p14="http://schemas.microsoft.com/office/powerpoint/2010/main" val="100679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11</a:t>
            </a:fld>
            <a:endParaRPr lang="en-VN"/>
          </a:p>
        </p:txBody>
      </p:sp>
    </p:spTree>
    <p:extLst>
      <p:ext uri="{BB962C8B-B14F-4D97-AF65-F5344CB8AC3E}">
        <p14:creationId xmlns:p14="http://schemas.microsoft.com/office/powerpoint/2010/main" val="141815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18</a:t>
            </a:fld>
            <a:endParaRPr lang="en-VN"/>
          </a:p>
        </p:txBody>
      </p:sp>
    </p:spTree>
    <p:extLst>
      <p:ext uri="{BB962C8B-B14F-4D97-AF65-F5344CB8AC3E}">
        <p14:creationId xmlns:p14="http://schemas.microsoft.com/office/powerpoint/2010/main" val="278051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22</a:t>
            </a:fld>
            <a:endParaRPr lang="en-VN"/>
          </a:p>
        </p:txBody>
      </p:sp>
    </p:spTree>
    <p:extLst>
      <p:ext uri="{BB962C8B-B14F-4D97-AF65-F5344CB8AC3E}">
        <p14:creationId xmlns:p14="http://schemas.microsoft.com/office/powerpoint/2010/main" val="252353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24</a:t>
            </a:fld>
            <a:endParaRPr lang="en-VN"/>
          </a:p>
        </p:txBody>
      </p:sp>
    </p:spTree>
    <p:extLst>
      <p:ext uri="{BB962C8B-B14F-4D97-AF65-F5344CB8AC3E}">
        <p14:creationId xmlns:p14="http://schemas.microsoft.com/office/powerpoint/2010/main" val="344145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25</a:t>
            </a:fld>
            <a:endParaRPr lang="en-VN"/>
          </a:p>
        </p:txBody>
      </p:sp>
    </p:spTree>
    <p:extLst>
      <p:ext uri="{BB962C8B-B14F-4D97-AF65-F5344CB8AC3E}">
        <p14:creationId xmlns:p14="http://schemas.microsoft.com/office/powerpoint/2010/main" val="3081310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A03C6C1-5D92-9A43-B13C-CAAC99760403}" type="slidenum">
              <a:rPr lang="en-VN" smtClean="0"/>
              <a:t>26</a:t>
            </a:fld>
            <a:endParaRPr lang="en-VN"/>
          </a:p>
        </p:txBody>
      </p:sp>
    </p:spTree>
    <p:extLst>
      <p:ext uri="{BB962C8B-B14F-4D97-AF65-F5344CB8AC3E}">
        <p14:creationId xmlns:p14="http://schemas.microsoft.com/office/powerpoint/2010/main" val="1247578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9/24/24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mailto:www.exampl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7CCD-A80E-ABCE-5BE8-58CB5C385370}"/>
              </a:ext>
            </a:extLst>
          </p:cNvPr>
          <p:cNvSpPr>
            <a:spLocks noGrp="1"/>
          </p:cNvSpPr>
          <p:nvPr>
            <p:ph type="ctrTitle"/>
          </p:nvPr>
        </p:nvSpPr>
        <p:spPr/>
        <p:txBody>
          <a:bodyPr/>
          <a:lstStyle/>
          <a:p>
            <a:r>
              <a:rPr lang="en-VN" dirty="0"/>
              <a:t>Web 3.0</a:t>
            </a:r>
          </a:p>
        </p:txBody>
      </p:sp>
      <p:sp>
        <p:nvSpPr>
          <p:cNvPr id="3" name="Subtitle 2">
            <a:extLst>
              <a:ext uri="{FF2B5EF4-FFF2-40B4-BE49-F238E27FC236}">
                <a16:creationId xmlns:a16="http://schemas.microsoft.com/office/drawing/2014/main" id="{6CD60F8C-62F1-F8EE-57E9-9D0890F22841}"/>
              </a:ext>
            </a:extLst>
          </p:cNvPr>
          <p:cNvSpPr>
            <a:spLocks noGrp="1"/>
          </p:cNvSpPr>
          <p:nvPr>
            <p:ph type="subTitle" idx="1"/>
          </p:nvPr>
        </p:nvSpPr>
        <p:spPr/>
        <p:txBody>
          <a:bodyPr/>
          <a:lstStyle/>
          <a:p>
            <a:r>
              <a:rPr lang="en-VN" dirty="0"/>
              <a:t>The world of decentralization</a:t>
            </a:r>
          </a:p>
        </p:txBody>
      </p:sp>
    </p:spTree>
    <p:extLst>
      <p:ext uri="{BB962C8B-B14F-4D97-AF65-F5344CB8AC3E}">
        <p14:creationId xmlns:p14="http://schemas.microsoft.com/office/powerpoint/2010/main" val="21590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AA7C53-703D-CF09-2306-2ED60650E1B8}"/>
              </a:ext>
            </a:extLst>
          </p:cNvPr>
          <p:cNvSpPr>
            <a:spLocks noGrp="1"/>
          </p:cNvSpPr>
          <p:nvPr>
            <p:ph type="title"/>
          </p:nvPr>
        </p:nvSpPr>
        <p:spPr/>
        <p:txBody>
          <a:bodyPr/>
          <a:lstStyle/>
          <a:p>
            <a:r>
              <a:rPr lang="en-VN" dirty="0"/>
              <a:t>Kiến trúc của ứng dụng web3.0</a:t>
            </a:r>
          </a:p>
        </p:txBody>
      </p:sp>
      <p:sp>
        <p:nvSpPr>
          <p:cNvPr id="6" name="Text Placeholder 5">
            <a:extLst>
              <a:ext uri="{FF2B5EF4-FFF2-40B4-BE49-F238E27FC236}">
                <a16:creationId xmlns:a16="http://schemas.microsoft.com/office/drawing/2014/main" id="{875FFE8E-051B-6941-368F-FE6B1BD00635}"/>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553356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5E952D-DB4D-5415-DBA7-B3F02E100984}"/>
              </a:ext>
            </a:extLst>
          </p:cNvPr>
          <p:cNvSpPr>
            <a:spLocks noGrp="1"/>
          </p:cNvSpPr>
          <p:nvPr>
            <p:ph type="title"/>
          </p:nvPr>
        </p:nvSpPr>
        <p:spPr/>
        <p:txBody>
          <a:bodyPr/>
          <a:lstStyle/>
          <a:p>
            <a:r>
              <a:rPr lang="en-VN" dirty="0"/>
              <a:t>Kiến trúc cơ bản</a:t>
            </a:r>
          </a:p>
        </p:txBody>
      </p:sp>
      <p:sp>
        <p:nvSpPr>
          <p:cNvPr id="8" name="Text Placeholder 7">
            <a:extLst>
              <a:ext uri="{FF2B5EF4-FFF2-40B4-BE49-F238E27FC236}">
                <a16:creationId xmlns:a16="http://schemas.microsoft.com/office/drawing/2014/main" id="{09EFF091-C8A8-49D5-69FA-DB24037C8318}"/>
              </a:ext>
            </a:extLst>
          </p:cNvPr>
          <p:cNvSpPr>
            <a:spLocks noGrp="1"/>
          </p:cNvSpPr>
          <p:nvPr>
            <p:ph type="body" sz="half" idx="2"/>
          </p:nvPr>
        </p:nvSpPr>
        <p:spPr/>
        <p:txBody>
          <a:bodyPr/>
          <a:lstStyle/>
          <a:p>
            <a:endParaRPr lang="en-VN"/>
          </a:p>
        </p:txBody>
      </p:sp>
      <p:pic>
        <p:nvPicPr>
          <p:cNvPr id="5124" name="Picture 4">
            <a:extLst>
              <a:ext uri="{FF2B5EF4-FFF2-40B4-BE49-F238E27FC236}">
                <a16:creationId xmlns:a16="http://schemas.microsoft.com/office/drawing/2014/main" id="{B4E7D317-7977-A512-4CD5-377BF3A206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89558" y="609600"/>
            <a:ext cx="4286308"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20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48D9-C226-1EC0-A6B4-56BC66C4A4EC}"/>
              </a:ext>
            </a:extLst>
          </p:cNvPr>
          <p:cNvSpPr>
            <a:spLocks noGrp="1"/>
          </p:cNvSpPr>
          <p:nvPr>
            <p:ph type="title"/>
          </p:nvPr>
        </p:nvSpPr>
        <p:spPr/>
        <p:txBody>
          <a:bodyPr/>
          <a:lstStyle/>
          <a:p>
            <a:r>
              <a:rPr lang="en-VN" dirty="0"/>
              <a:t>Provider</a:t>
            </a:r>
          </a:p>
        </p:txBody>
      </p:sp>
      <p:pic>
        <p:nvPicPr>
          <p:cNvPr id="6146" name="Picture 2">
            <a:extLst>
              <a:ext uri="{FF2B5EF4-FFF2-40B4-BE49-F238E27FC236}">
                <a16:creationId xmlns:a16="http://schemas.microsoft.com/office/drawing/2014/main" id="{B6392495-75BE-0E09-2AE8-CB590D8E22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26720" y="609600"/>
            <a:ext cx="3811984"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75A38CA-3BC8-E2B5-6F61-F61391FC12CA}"/>
              </a:ext>
            </a:extLst>
          </p:cNvPr>
          <p:cNvSpPr>
            <a:spLocks noGrp="1"/>
          </p:cNvSpPr>
          <p:nvPr>
            <p:ph type="body" sz="half" idx="2"/>
          </p:nvPr>
        </p:nvSpPr>
        <p:spPr/>
        <p:txBody>
          <a:bodyPr/>
          <a:lstStyle/>
          <a:p>
            <a:endParaRPr lang="en-VN"/>
          </a:p>
        </p:txBody>
      </p:sp>
    </p:spTree>
    <p:extLst>
      <p:ext uri="{BB962C8B-B14F-4D97-AF65-F5344CB8AC3E}">
        <p14:creationId xmlns:p14="http://schemas.microsoft.com/office/powerpoint/2010/main" val="52308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CDD9-B291-7113-6784-92ED6BAFD969}"/>
              </a:ext>
            </a:extLst>
          </p:cNvPr>
          <p:cNvSpPr>
            <a:spLocks noGrp="1"/>
          </p:cNvSpPr>
          <p:nvPr>
            <p:ph type="title"/>
          </p:nvPr>
        </p:nvSpPr>
        <p:spPr/>
        <p:txBody>
          <a:bodyPr/>
          <a:lstStyle/>
          <a:p>
            <a:r>
              <a:rPr lang="en-VN" dirty="0"/>
              <a:t>Signer - Ví</a:t>
            </a:r>
          </a:p>
        </p:txBody>
      </p:sp>
      <p:sp>
        <p:nvSpPr>
          <p:cNvPr id="4" name="Text Placeholder 3">
            <a:extLst>
              <a:ext uri="{FF2B5EF4-FFF2-40B4-BE49-F238E27FC236}">
                <a16:creationId xmlns:a16="http://schemas.microsoft.com/office/drawing/2014/main" id="{D7101490-5264-49F4-DF7B-B635E2CCC0BE}"/>
              </a:ext>
            </a:extLst>
          </p:cNvPr>
          <p:cNvSpPr>
            <a:spLocks noGrp="1"/>
          </p:cNvSpPr>
          <p:nvPr>
            <p:ph type="body" sz="half" idx="2"/>
          </p:nvPr>
        </p:nvSpPr>
        <p:spPr/>
        <p:txBody>
          <a:bodyPr/>
          <a:lstStyle/>
          <a:p>
            <a:endParaRPr lang="en-VN"/>
          </a:p>
        </p:txBody>
      </p:sp>
      <p:pic>
        <p:nvPicPr>
          <p:cNvPr id="7170" name="Picture 2">
            <a:extLst>
              <a:ext uri="{FF2B5EF4-FFF2-40B4-BE49-F238E27FC236}">
                <a16:creationId xmlns:a16="http://schemas.microsoft.com/office/drawing/2014/main" id="{5B6043D7-D97C-C56F-38B5-194997A7C0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8002" y="609600"/>
            <a:ext cx="452942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7582-EF74-634D-BBC1-A70775ED4CE3}"/>
              </a:ext>
            </a:extLst>
          </p:cNvPr>
          <p:cNvSpPr>
            <a:spLocks noGrp="1"/>
          </p:cNvSpPr>
          <p:nvPr>
            <p:ph type="title"/>
          </p:nvPr>
        </p:nvSpPr>
        <p:spPr/>
        <p:txBody>
          <a:bodyPr/>
          <a:lstStyle/>
          <a:p>
            <a:r>
              <a:rPr lang="en-VN" dirty="0"/>
              <a:t>Lưu trữ file trên blockchain</a:t>
            </a:r>
          </a:p>
        </p:txBody>
      </p:sp>
      <p:sp>
        <p:nvSpPr>
          <p:cNvPr id="4" name="Text Placeholder 3">
            <a:extLst>
              <a:ext uri="{FF2B5EF4-FFF2-40B4-BE49-F238E27FC236}">
                <a16:creationId xmlns:a16="http://schemas.microsoft.com/office/drawing/2014/main" id="{49220F7C-1181-29A4-512B-369656831B1D}"/>
              </a:ext>
            </a:extLst>
          </p:cNvPr>
          <p:cNvSpPr>
            <a:spLocks noGrp="1"/>
          </p:cNvSpPr>
          <p:nvPr>
            <p:ph type="body" sz="half" idx="2"/>
          </p:nvPr>
        </p:nvSpPr>
        <p:spPr/>
        <p:txBody>
          <a:bodyPr/>
          <a:lstStyle/>
          <a:p>
            <a:endParaRPr lang="en-VN"/>
          </a:p>
        </p:txBody>
      </p:sp>
      <p:pic>
        <p:nvPicPr>
          <p:cNvPr id="8196" name="Picture 4">
            <a:extLst>
              <a:ext uri="{FF2B5EF4-FFF2-40B4-BE49-F238E27FC236}">
                <a16:creationId xmlns:a16="http://schemas.microsoft.com/office/drawing/2014/main" id="{259B8AEA-B683-0CC9-5A7F-C9F82C60FF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1989" y="609600"/>
            <a:ext cx="4421446"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0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EE41-D9B6-B089-8367-E89B0B3C29FB}"/>
              </a:ext>
            </a:extLst>
          </p:cNvPr>
          <p:cNvSpPr>
            <a:spLocks noGrp="1"/>
          </p:cNvSpPr>
          <p:nvPr>
            <p:ph type="title"/>
          </p:nvPr>
        </p:nvSpPr>
        <p:spPr/>
        <p:txBody>
          <a:bodyPr/>
          <a:lstStyle/>
          <a:p>
            <a:r>
              <a:rPr lang="en-VN" dirty="0"/>
              <a:t>Truy vấn Dữ liệu blockchain</a:t>
            </a:r>
          </a:p>
        </p:txBody>
      </p:sp>
      <p:sp>
        <p:nvSpPr>
          <p:cNvPr id="4" name="Text Placeholder 3">
            <a:extLst>
              <a:ext uri="{FF2B5EF4-FFF2-40B4-BE49-F238E27FC236}">
                <a16:creationId xmlns:a16="http://schemas.microsoft.com/office/drawing/2014/main" id="{2047644D-A09B-D6D5-4B30-5BF386FD06C8}"/>
              </a:ext>
            </a:extLst>
          </p:cNvPr>
          <p:cNvSpPr>
            <a:spLocks noGrp="1"/>
          </p:cNvSpPr>
          <p:nvPr>
            <p:ph type="body" sz="half" idx="2"/>
          </p:nvPr>
        </p:nvSpPr>
        <p:spPr/>
        <p:txBody>
          <a:bodyPr/>
          <a:lstStyle/>
          <a:p>
            <a:endParaRPr lang="en-VN"/>
          </a:p>
        </p:txBody>
      </p:sp>
      <p:pic>
        <p:nvPicPr>
          <p:cNvPr id="9218" name="Picture 2">
            <a:extLst>
              <a:ext uri="{FF2B5EF4-FFF2-40B4-BE49-F238E27FC236}">
                <a16:creationId xmlns:a16="http://schemas.microsoft.com/office/drawing/2014/main" id="{6D75B6F0-E52F-C359-6676-4AC70DFF8E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7332" y="609600"/>
            <a:ext cx="457076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6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AFDC-A64D-8D53-C1FE-0B4076903003}"/>
              </a:ext>
            </a:extLst>
          </p:cNvPr>
          <p:cNvSpPr>
            <a:spLocks noGrp="1"/>
          </p:cNvSpPr>
          <p:nvPr>
            <p:ph type="title"/>
          </p:nvPr>
        </p:nvSpPr>
        <p:spPr/>
        <p:txBody>
          <a:bodyPr/>
          <a:lstStyle/>
          <a:p>
            <a:r>
              <a:rPr lang="en-VN" dirty="0"/>
              <a:t>Blockchain mở rộng</a:t>
            </a:r>
          </a:p>
        </p:txBody>
      </p:sp>
      <p:sp>
        <p:nvSpPr>
          <p:cNvPr id="4" name="Text Placeholder 3">
            <a:extLst>
              <a:ext uri="{FF2B5EF4-FFF2-40B4-BE49-F238E27FC236}">
                <a16:creationId xmlns:a16="http://schemas.microsoft.com/office/drawing/2014/main" id="{D6070CA0-EC39-988A-AA83-621729D0C639}"/>
              </a:ext>
            </a:extLst>
          </p:cNvPr>
          <p:cNvSpPr>
            <a:spLocks noGrp="1"/>
          </p:cNvSpPr>
          <p:nvPr>
            <p:ph type="body" sz="half" idx="2"/>
          </p:nvPr>
        </p:nvSpPr>
        <p:spPr/>
        <p:txBody>
          <a:bodyPr/>
          <a:lstStyle/>
          <a:p>
            <a:endParaRPr lang="en-VN" dirty="0"/>
          </a:p>
        </p:txBody>
      </p:sp>
      <p:pic>
        <p:nvPicPr>
          <p:cNvPr id="10244" name="Picture 4">
            <a:extLst>
              <a:ext uri="{FF2B5EF4-FFF2-40B4-BE49-F238E27FC236}">
                <a16:creationId xmlns:a16="http://schemas.microsoft.com/office/drawing/2014/main" id="{ED938B1A-39A1-B5C9-C383-328BEDA4FF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90541" y="609600"/>
            <a:ext cx="608434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09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8233B-5F32-FFD9-1617-717A0436AFFA}"/>
              </a:ext>
            </a:extLst>
          </p:cNvPr>
          <p:cNvSpPr>
            <a:spLocks noGrp="1"/>
          </p:cNvSpPr>
          <p:nvPr>
            <p:ph type="title"/>
          </p:nvPr>
        </p:nvSpPr>
        <p:spPr/>
        <p:txBody>
          <a:bodyPr/>
          <a:lstStyle/>
          <a:p>
            <a:r>
              <a:rPr lang="en-VN" dirty="0"/>
              <a:t>Hệ sinh thái và ứng dụng Web3</a:t>
            </a:r>
          </a:p>
        </p:txBody>
      </p:sp>
      <p:sp>
        <p:nvSpPr>
          <p:cNvPr id="6" name="Text Placeholder 5">
            <a:extLst>
              <a:ext uri="{FF2B5EF4-FFF2-40B4-BE49-F238E27FC236}">
                <a16:creationId xmlns:a16="http://schemas.microsoft.com/office/drawing/2014/main" id="{805AAFD7-0216-E25C-507E-6A2E84BFE55A}"/>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138228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44DE-D393-6D9E-8449-2B3E420C3BAE}"/>
              </a:ext>
            </a:extLst>
          </p:cNvPr>
          <p:cNvSpPr>
            <a:spLocks noGrp="1"/>
          </p:cNvSpPr>
          <p:nvPr>
            <p:ph type="title"/>
          </p:nvPr>
        </p:nvSpPr>
        <p:spPr/>
        <p:txBody>
          <a:bodyPr/>
          <a:lstStyle/>
          <a:p>
            <a:r>
              <a:rPr lang="en-VN" dirty="0"/>
              <a:t>Wallet Provider</a:t>
            </a:r>
          </a:p>
        </p:txBody>
      </p:sp>
      <p:pic>
        <p:nvPicPr>
          <p:cNvPr id="2050" name="Picture 2" descr="MetaMask Extension's updated UX elevates network, dapp, and account  selection | MetaMask News">
            <a:extLst>
              <a:ext uri="{FF2B5EF4-FFF2-40B4-BE49-F238E27FC236}">
                <a16:creationId xmlns:a16="http://schemas.microsoft.com/office/drawing/2014/main" id="{F0E52927-9B4D-DB5B-64F0-8EEC4C8D10A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800" y="2314642"/>
            <a:ext cx="4995863" cy="33034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ust Wallet for Dummies: Guide and Review (2024)">
            <a:extLst>
              <a:ext uri="{FF2B5EF4-FFF2-40B4-BE49-F238E27FC236}">
                <a16:creationId xmlns:a16="http://schemas.microsoft.com/office/drawing/2014/main" id="{66428403-A4F2-333F-4075-8159E8CB1C7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821363" y="2342714"/>
            <a:ext cx="4995862" cy="324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196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3173-68AC-2085-BD1E-138AABBC9E67}"/>
              </a:ext>
            </a:extLst>
          </p:cNvPr>
          <p:cNvSpPr>
            <a:spLocks noGrp="1"/>
          </p:cNvSpPr>
          <p:nvPr>
            <p:ph type="title"/>
          </p:nvPr>
        </p:nvSpPr>
        <p:spPr/>
        <p:txBody>
          <a:bodyPr/>
          <a:lstStyle/>
          <a:p>
            <a:r>
              <a:rPr lang="en-VN" dirty="0"/>
              <a:t>Browser (Brave/Opera)</a:t>
            </a:r>
          </a:p>
        </p:txBody>
      </p:sp>
      <p:pic>
        <p:nvPicPr>
          <p:cNvPr id="11266" name="Picture 2" descr="Opera Wallet">
            <a:extLst>
              <a:ext uri="{FF2B5EF4-FFF2-40B4-BE49-F238E27FC236}">
                <a16:creationId xmlns:a16="http://schemas.microsoft.com/office/drawing/2014/main" id="{EAB15808-6079-BF92-F11A-C71BAD6DF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3" y="2522650"/>
            <a:ext cx="4995862" cy="28874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rave Browser Screenshot">
            <a:extLst>
              <a:ext uri="{FF2B5EF4-FFF2-40B4-BE49-F238E27FC236}">
                <a16:creationId xmlns:a16="http://schemas.microsoft.com/office/drawing/2014/main" id="{9A76618E-65AB-6D6C-0179-06FDEFF7E24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800" y="2172932"/>
            <a:ext cx="4995863" cy="358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1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1788E-6F07-11C8-3316-92EA3BFDD18D}"/>
              </a:ext>
            </a:extLst>
          </p:cNvPr>
          <p:cNvSpPr>
            <a:spLocks noGrp="1"/>
          </p:cNvSpPr>
          <p:nvPr>
            <p:ph type="title"/>
          </p:nvPr>
        </p:nvSpPr>
        <p:spPr/>
        <p:txBody>
          <a:bodyPr/>
          <a:lstStyle/>
          <a:p>
            <a:r>
              <a:rPr lang="en-VN" dirty="0"/>
              <a:t>Nhắc lại về BLockchain</a:t>
            </a:r>
          </a:p>
        </p:txBody>
      </p:sp>
      <p:sp>
        <p:nvSpPr>
          <p:cNvPr id="5" name="Text Placeholder 4">
            <a:extLst>
              <a:ext uri="{FF2B5EF4-FFF2-40B4-BE49-F238E27FC236}">
                <a16:creationId xmlns:a16="http://schemas.microsoft.com/office/drawing/2014/main" id="{38294DC2-2359-AE02-1E81-A9B98375B364}"/>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306487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9AE4-F861-94ED-9BEA-9E2DE34B774C}"/>
              </a:ext>
            </a:extLst>
          </p:cNvPr>
          <p:cNvSpPr>
            <a:spLocks noGrp="1"/>
          </p:cNvSpPr>
          <p:nvPr>
            <p:ph type="title"/>
          </p:nvPr>
        </p:nvSpPr>
        <p:spPr/>
        <p:txBody>
          <a:bodyPr/>
          <a:lstStyle/>
          <a:p>
            <a:r>
              <a:rPr lang="en-VN" dirty="0"/>
              <a:t>File Storage</a:t>
            </a:r>
          </a:p>
        </p:txBody>
      </p:sp>
      <p:pic>
        <p:nvPicPr>
          <p:cNvPr id="1026" name="Picture 2" descr="What Is Filecoin and How Does It Work?">
            <a:extLst>
              <a:ext uri="{FF2B5EF4-FFF2-40B4-BE49-F238E27FC236}">
                <a16:creationId xmlns:a16="http://schemas.microsoft.com/office/drawing/2014/main" id="{8F6527A7-B770-D297-B557-FFDADBB0CD2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85800" y="2717403"/>
            <a:ext cx="4995863" cy="24979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orj Showcases Unmatched Performance and Throughput via the Exceptional  Parallelism Capability of Decentralized Cloud Storage | Business Wire">
            <a:extLst>
              <a:ext uri="{FF2B5EF4-FFF2-40B4-BE49-F238E27FC236}">
                <a16:creationId xmlns:a16="http://schemas.microsoft.com/office/drawing/2014/main" id="{6F8E6076-430B-CE8A-7C5D-C0834FAD492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21363" y="2661200"/>
            <a:ext cx="4995862" cy="261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15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FDE6E9-9F84-3062-7DEF-F446CF316C0A}"/>
              </a:ext>
            </a:extLst>
          </p:cNvPr>
          <p:cNvPicPr>
            <a:picLocks noGrp="1" noChangeAspect="1"/>
          </p:cNvPicPr>
          <p:nvPr>
            <p:ph idx="1"/>
          </p:nvPr>
        </p:nvPicPr>
        <p:blipFill>
          <a:blip r:embed="rId2"/>
          <a:stretch>
            <a:fillRect/>
          </a:stretch>
        </p:blipFill>
        <p:spPr>
          <a:xfrm>
            <a:off x="2907956" y="240956"/>
            <a:ext cx="6376087" cy="6376087"/>
          </a:xfrm>
          <a:prstGeom prst="rect">
            <a:avLst/>
          </a:prstGeom>
        </p:spPr>
      </p:pic>
    </p:spTree>
    <p:extLst>
      <p:ext uri="{BB962C8B-B14F-4D97-AF65-F5344CB8AC3E}">
        <p14:creationId xmlns:p14="http://schemas.microsoft.com/office/powerpoint/2010/main" val="67093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BB56-0453-BB8A-1DD8-17C501243090}"/>
              </a:ext>
            </a:extLst>
          </p:cNvPr>
          <p:cNvSpPr>
            <a:spLocks noGrp="1"/>
          </p:cNvSpPr>
          <p:nvPr>
            <p:ph type="title"/>
          </p:nvPr>
        </p:nvSpPr>
        <p:spPr/>
        <p:txBody>
          <a:bodyPr/>
          <a:lstStyle/>
          <a:p>
            <a:r>
              <a:rPr lang="en-VN" dirty="0"/>
              <a:t>Decentralized exchange (Dex)</a:t>
            </a:r>
          </a:p>
        </p:txBody>
      </p:sp>
      <p:pic>
        <p:nvPicPr>
          <p:cNvPr id="3076" name="Picture 4" descr="Why Isn't PancakeSwap Showing My BNB Balance? - CrowdSwap">
            <a:extLst>
              <a:ext uri="{FF2B5EF4-FFF2-40B4-BE49-F238E27FC236}">
                <a16:creationId xmlns:a16="http://schemas.microsoft.com/office/drawing/2014/main" id="{9A9DEC89-F19C-8503-9E83-7B5DD1700FC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21363" y="2561283"/>
            <a:ext cx="4995862" cy="28101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Uniswap (UNI)? The Best Decentralized Exchange Explained">
            <a:extLst>
              <a:ext uri="{FF2B5EF4-FFF2-40B4-BE49-F238E27FC236}">
                <a16:creationId xmlns:a16="http://schemas.microsoft.com/office/drawing/2014/main" id="{163F052D-15AF-16D1-2038-E5D945CA1D5C}"/>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412081" y="2823369"/>
            <a:ext cx="35433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68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1F23-0F8D-15BF-E0A1-377A231F43BB}"/>
              </a:ext>
            </a:extLst>
          </p:cNvPr>
          <p:cNvSpPr>
            <a:spLocks noGrp="1"/>
          </p:cNvSpPr>
          <p:nvPr>
            <p:ph type="title"/>
          </p:nvPr>
        </p:nvSpPr>
        <p:spPr/>
        <p:txBody>
          <a:bodyPr/>
          <a:lstStyle/>
          <a:p>
            <a:r>
              <a:rPr lang="en-VN" dirty="0"/>
              <a:t>Tạo lập thị trường tự động</a:t>
            </a:r>
          </a:p>
        </p:txBody>
      </p:sp>
      <p:pic>
        <p:nvPicPr>
          <p:cNvPr id="1026" name="Picture 2" descr="DeFi Basics #3 | Automated market makers | Constant product AMM | by Naveen  Kumar | Medium">
            <a:extLst>
              <a:ext uri="{FF2B5EF4-FFF2-40B4-BE49-F238E27FC236}">
                <a16:creationId xmlns:a16="http://schemas.microsoft.com/office/drawing/2014/main" id="{73A79A84-DAE9-BB23-F055-99942276C6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8247" y="2141538"/>
            <a:ext cx="6126530" cy="36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514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97B-824B-2B6E-152C-09102BF89944}"/>
              </a:ext>
            </a:extLst>
          </p:cNvPr>
          <p:cNvSpPr>
            <a:spLocks noGrp="1"/>
          </p:cNvSpPr>
          <p:nvPr>
            <p:ph type="title"/>
          </p:nvPr>
        </p:nvSpPr>
        <p:spPr/>
        <p:txBody>
          <a:bodyPr/>
          <a:lstStyle/>
          <a:p>
            <a:r>
              <a:rPr lang="en-VN" dirty="0"/>
              <a:t>Diamond (Social network)</a:t>
            </a:r>
          </a:p>
        </p:txBody>
      </p:sp>
      <p:pic>
        <p:nvPicPr>
          <p:cNvPr id="3074" name="Picture 2" descr="Diamond App">
            <a:extLst>
              <a:ext uri="{FF2B5EF4-FFF2-40B4-BE49-F238E27FC236}">
                <a16:creationId xmlns:a16="http://schemas.microsoft.com/office/drawing/2014/main" id="{4A2257D0-717C-9991-9FFB-305E51E9E0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79944" y="1785055"/>
            <a:ext cx="8761228" cy="469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7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2F8-1A35-52E2-6462-3A591C877E1A}"/>
              </a:ext>
            </a:extLst>
          </p:cNvPr>
          <p:cNvSpPr>
            <a:spLocks noGrp="1"/>
          </p:cNvSpPr>
          <p:nvPr>
            <p:ph type="title"/>
          </p:nvPr>
        </p:nvSpPr>
        <p:spPr/>
        <p:txBody>
          <a:bodyPr/>
          <a:lstStyle/>
          <a:p>
            <a:r>
              <a:rPr lang="en-VN" dirty="0"/>
              <a:t>Audius (Social media Network)</a:t>
            </a:r>
          </a:p>
        </p:txBody>
      </p:sp>
      <p:pic>
        <p:nvPicPr>
          <p:cNvPr id="4" name="Content Placeholder 3">
            <a:extLst>
              <a:ext uri="{FF2B5EF4-FFF2-40B4-BE49-F238E27FC236}">
                <a16:creationId xmlns:a16="http://schemas.microsoft.com/office/drawing/2014/main" id="{EAAE2691-96DD-3B8F-89A0-4114B22FFC74}"/>
              </a:ext>
            </a:extLst>
          </p:cNvPr>
          <p:cNvPicPr>
            <a:picLocks noGrp="1" noChangeAspect="1"/>
          </p:cNvPicPr>
          <p:nvPr>
            <p:ph sz="half" idx="1"/>
          </p:nvPr>
        </p:nvPicPr>
        <p:blipFill>
          <a:blip r:embed="rId3"/>
          <a:stretch>
            <a:fillRect/>
          </a:stretch>
        </p:blipFill>
        <p:spPr>
          <a:xfrm>
            <a:off x="685800" y="2679919"/>
            <a:ext cx="4995863" cy="2572899"/>
          </a:xfrm>
          <a:prstGeom prst="rect">
            <a:avLst/>
          </a:prstGeom>
        </p:spPr>
      </p:pic>
      <p:pic>
        <p:nvPicPr>
          <p:cNvPr id="2050" name="Picture 2" descr="Audius Mobile Product Shot">
            <a:extLst>
              <a:ext uri="{FF2B5EF4-FFF2-40B4-BE49-F238E27FC236}">
                <a16:creationId xmlns:a16="http://schemas.microsoft.com/office/drawing/2014/main" id="{122ED664-D21A-BD8F-B7A1-EF8F93D4E3A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821363" y="2729889"/>
            <a:ext cx="4995862" cy="247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19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5C72-CC90-FC43-B1A1-07FE77C5ECA9}"/>
              </a:ext>
            </a:extLst>
          </p:cNvPr>
          <p:cNvSpPr>
            <a:spLocks noGrp="1"/>
          </p:cNvSpPr>
          <p:nvPr>
            <p:ph type="title"/>
          </p:nvPr>
        </p:nvSpPr>
        <p:spPr/>
        <p:txBody>
          <a:bodyPr/>
          <a:lstStyle/>
          <a:p>
            <a:r>
              <a:rPr lang="en-VN" dirty="0"/>
              <a:t>Status (Messenger app)</a:t>
            </a:r>
          </a:p>
        </p:txBody>
      </p:sp>
      <p:pic>
        <p:nvPicPr>
          <p:cNvPr id="2052" name="Picture 4" descr="Desktop screenshot showing the messenger feature included in the Status app">
            <a:extLst>
              <a:ext uri="{FF2B5EF4-FFF2-40B4-BE49-F238E27FC236}">
                <a16:creationId xmlns:a16="http://schemas.microsoft.com/office/drawing/2014/main" id="{4F644EA9-EFDB-8CC1-B4EB-D7EA336D91A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800" y="2405162"/>
            <a:ext cx="4995863" cy="31224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sktop screenshot showing the wallet feature included in the Status app">
            <a:extLst>
              <a:ext uri="{FF2B5EF4-FFF2-40B4-BE49-F238E27FC236}">
                <a16:creationId xmlns:a16="http://schemas.microsoft.com/office/drawing/2014/main" id="{C156B1A1-4302-9C0A-1AC8-42364A748E9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821363" y="2405162"/>
            <a:ext cx="4995862" cy="312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F605-FEA5-9EAB-3FC2-E73D4917BCF0}"/>
              </a:ext>
            </a:extLst>
          </p:cNvPr>
          <p:cNvSpPr>
            <a:spLocks noGrp="1"/>
          </p:cNvSpPr>
          <p:nvPr>
            <p:ph type="title"/>
          </p:nvPr>
        </p:nvSpPr>
        <p:spPr/>
        <p:txBody>
          <a:bodyPr/>
          <a:lstStyle/>
          <a:p>
            <a:r>
              <a:rPr lang="en-VN" dirty="0"/>
              <a:t>Axie infinity (game)</a:t>
            </a:r>
          </a:p>
        </p:txBody>
      </p:sp>
      <p:pic>
        <p:nvPicPr>
          <p:cNvPr id="6" name="Content Placeholder 5" descr="A screenshot of a video game&#10;&#10;Description automatically generated">
            <a:extLst>
              <a:ext uri="{FF2B5EF4-FFF2-40B4-BE49-F238E27FC236}">
                <a16:creationId xmlns:a16="http://schemas.microsoft.com/office/drawing/2014/main" id="{5AB577BB-7606-3BAA-7DD3-8C937346AE54}"/>
              </a:ext>
            </a:extLst>
          </p:cNvPr>
          <p:cNvPicPr>
            <a:picLocks noGrp="1" noChangeAspect="1"/>
          </p:cNvPicPr>
          <p:nvPr>
            <p:ph idx="1"/>
          </p:nvPr>
        </p:nvPicPr>
        <p:blipFill>
          <a:blip r:embed="rId2"/>
          <a:stretch>
            <a:fillRect/>
          </a:stretch>
        </p:blipFill>
        <p:spPr>
          <a:xfrm>
            <a:off x="1909763" y="2141538"/>
            <a:ext cx="7683498" cy="3649662"/>
          </a:xfrm>
        </p:spPr>
      </p:pic>
    </p:spTree>
    <p:extLst>
      <p:ext uri="{BB962C8B-B14F-4D97-AF65-F5344CB8AC3E}">
        <p14:creationId xmlns:p14="http://schemas.microsoft.com/office/powerpoint/2010/main" val="137042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A290E-1EF4-1273-D920-F6616CDFBDA9}"/>
              </a:ext>
            </a:extLst>
          </p:cNvPr>
          <p:cNvSpPr>
            <a:spLocks noGrp="1"/>
          </p:cNvSpPr>
          <p:nvPr>
            <p:ph type="title"/>
          </p:nvPr>
        </p:nvSpPr>
        <p:spPr/>
        <p:txBody>
          <a:bodyPr/>
          <a:lstStyle/>
          <a:p>
            <a:r>
              <a:rPr lang="en-VN" dirty="0"/>
              <a:t>Step’N (Running game)</a:t>
            </a:r>
          </a:p>
        </p:txBody>
      </p:sp>
      <p:pic>
        <p:nvPicPr>
          <p:cNvPr id="3074" name="Picture 2" descr="I Ran On Stepn And Found Out Why Move2Earn Models Might Not Work">
            <a:extLst>
              <a:ext uri="{FF2B5EF4-FFF2-40B4-BE49-F238E27FC236}">
                <a16:creationId xmlns:a16="http://schemas.microsoft.com/office/drawing/2014/main" id="{C59DC704-FEEE-C9EE-C9BB-BBDE1AC7AA4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3" y="2742383"/>
            <a:ext cx="4995862" cy="24479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ameFi.org - StepN">
            <a:extLst>
              <a:ext uri="{FF2B5EF4-FFF2-40B4-BE49-F238E27FC236}">
                <a16:creationId xmlns:a16="http://schemas.microsoft.com/office/drawing/2014/main" id="{7EDFBBD6-8060-9C27-3A7F-1289B2251E7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800" y="2665363"/>
            <a:ext cx="4995863" cy="260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29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DE87-8742-028E-150B-1EBDAB9DC818}"/>
              </a:ext>
            </a:extLst>
          </p:cNvPr>
          <p:cNvSpPr>
            <a:spLocks noGrp="1"/>
          </p:cNvSpPr>
          <p:nvPr>
            <p:ph type="title"/>
          </p:nvPr>
        </p:nvSpPr>
        <p:spPr/>
        <p:txBody>
          <a:bodyPr/>
          <a:lstStyle/>
          <a:p>
            <a:r>
              <a:rPr lang="en-VN" dirty="0"/>
              <a:t>Thách thức với ứng dụng web3.0</a:t>
            </a:r>
          </a:p>
        </p:txBody>
      </p:sp>
      <p:sp>
        <p:nvSpPr>
          <p:cNvPr id="3" name="Content Placeholder 2">
            <a:extLst>
              <a:ext uri="{FF2B5EF4-FFF2-40B4-BE49-F238E27FC236}">
                <a16:creationId xmlns:a16="http://schemas.microsoft.com/office/drawing/2014/main" id="{D141DB10-4C78-C13D-0B97-FE69A3C4B012}"/>
              </a:ext>
            </a:extLst>
          </p:cNvPr>
          <p:cNvSpPr>
            <a:spLocks noGrp="1"/>
          </p:cNvSpPr>
          <p:nvPr>
            <p:ph sz="half" idx="1"/>
          </p:nvPr>
        </p:nvSpPr>
        <p:spPr/>
        <p:txBody>
          <a:bodyPr/>
          <a:lstStyle/>
          <a:p>
            <a:r>
              <a:rPr lang="en-VN" dirty="0"/>
              <a:t>Tốc độ và khả năng mở rộng</a:t>
            </a:r>
          </a:p>
          <a:p>
            <a:r>
              <a:rPr lang="en-VN" dirty="0"/>
              <a:t>Rào cản kiến thức với người mới</a:t>
            </a:r>
          </a:p>
          <a:p>
            <a:r>
              <a:rPr lang="en-VN" dirty="0"/>
              <a:t>UX</a:t>
            </a:r>
          </a:p>
          <a:p>
            <a:r>
              <a:rPr lang="en-VN" dirty="0"/>
              <a:t>Chi phí</a:t>
            </a:r>
          </a:p>
          <a:p>
            <a:r>
              <a:rPr lang="en-VN" dirty="0"/>
              <a:t>Phát triển và quản lý ứng dụng web3</a:t>
            </a:r>
          </a:p>
          <a:p>
            <a:r>
              <a:rPr lang="en-VN" dirty="0"/>
              <a:t>Hậu quả lớn nếu bị hack</a:t>
            </a:r>
          </a:p>
          <a:p>
            <a:endParaRPr lang="en-VN" dirty="0"/>
          </a:p>
        </p:txBody>
      </p:sp>
      <p:pic>
        <p:nvPicPr>
          <p:cNvPr id="3074" name="Picture 2" descr="The DBS Guide to the Blockchain Trilemma">
            <a:extLst>
              <a:ext uri="{FF2B5EF4-FFF2-40B4-BE49-F238E27FC236}">
                <a16:creationId xmlns:a16="http://schemas.microsoft.com/office/drawing/2014/main" id="{0A8CFB8A-2FCA-D6CF-1633-C011638FD41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21363" y="2311757"/>
            <a:ext cx="4995862" cy="330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11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BE1A-9C74-2DA4-AEA8-5735FB9BC27C}"/>
              </a:ext>
            </a:extLst>
          </p:cNvPr>
          <p:cNvSpPr>
            <a:spLocks noGrp="1"/>
          </p:cNvSpPr>
          <p:nvPr>
            <p:ph type="title"/>
          </p:nvPr>
        </p:nvSpPr>
        <p:spPr/>
        <p:txBody>
          <a:bodyPr/>
          <a:lstStyle/>
          <a:p>
            <a:r>
              <a:rPr lang="en-VN" dirty="0"/>
              <a:t>Blockchain là gì?</a:t>
            </a:r>
          </a:p>
        </p:txBody>
      </p:sp>
      <p:sp>
        <p:nvSpPr>
          <p:cNvPr id="3" name="Content Placeholder 2">
            <a:extLst>
              <a:ext uri="{FF2B5EF4-FFF2-40B4-BE49-F238E27FC236}">
                <a16:creationId xmlns:a16="http://schemas.microsoft.com/office/drawing/2014/main" id="{6A1A7ABA-ADB8-4711-279F-1C77382E1434}"/>
              </a:ext>
            </a:extLst>
          </p:cNvPr>
          <p:cNvSpPr>
            <a:spLocks noGrp="1"/>
          </p:cNvSpPr>
          <p:nvPr>
            <p:ph sz="half" idx="1"/>
          </p:nvPr>
        </p:nvSpPr>
        <p:spPr/>
        <p:txBody>
          <a:bodyPr/>
          <a:lstStyle/>
          <a:p>
            <a:r>
              <a:rPr lang="en-VN" dirty="0"/>
              <a:t>Blockchain là </a:t>
            </a:r>
            <a:r>
              <a:rPr lang="en-VN" u="sng" dirty="0"/>
              <a:t>cơ sở dữ liệu phi tập trung</a:t>
            </a:r>
            <a:r>
              <a:rPr lang="en-VN" dirty="0"/>
              <a:t>, dữ liệu trong blockchain được lưu dưới dạng chuỗi khối.</a:t>
            </a:r>
          </a:p>
        </p:txBody>
      </p:sp>
      <p:pic>
        <p:nvPicPr>
          <p:cNvPr id="3074" name="Picture 2" descr="Blockchain data structure | Download Scientific Diagram">
            <a:extLst>
              <a:ext uri="{FF2B5EF4-FFF2-40B4-BE49-F238E27FC236}">
                <a16:creationId xmlns:a16="http://schemas.microsoft.com/office/drawing/2014/main" id="{2B110F46-2E1B-73A5-C063-E703B34C7D9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21362" y="3144870"/>
            <a:ext cx="5730683" cy="145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87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A096-5627-A20B-7F5C-3F25A92592FC}"/>
              </a:ext>
            </a:extLst>
          </p:cNvPr>
          <p:cNvSpPr>
            <a:spLocks noGrp="1"/>
          </p:cNvSpPr>
          <p:nvPr>
            <p:ph type="title"/>
          </p:nvPr>
        </p:nvSpPr>
        <p:spPr/>
        <p:txBody>
          <a:bodyPr/>
          <a:lstStyle/>
          <a:p>
            <a:r>
              <a:rPr lang="en-VN" dirty="0"/>
              <a:t>Tổng kết</a:t>
            </a:r>
          </a:p>
        </p:txBody>
      </p:sp>
      <p:sp>
        <p:nvSpPr>
          <p:cNvPr id="3" name="Content Placeholder 2">
            <a:extLst>
              <a:ext uri="{FF2B5EF4-FFF2-40B4-BE49-F238E27FC236}">
                <a16:creationId xmlns:a16="http://schemas.microsoft.com/office/drawing/2014/main" id="{86FB8DF7-BC09-63AD-AA73-C6D7CF4AF7A4}"/>
              </a:ext>
            </a:extLst>
          </p:cNvPr>
          <p:cNvSpPr>
            <a:spLocks noGrp="1"/>
          </p:cNvSpPr>
          <p:nvPr>
            <p:ph idx="1"/>
          </p:nvPr>
        </p:nvSpPr>
        <p:spPr/>
        <p:txBody>
          <a:bodyPr/>
          <a:lstStyle/>
          <a:p>
            <a:r>
              <a:rPr lang="en-VN" dirty="0"/>
              <a:t>Web3.0 là sự cải tiến của web2.0</a:t>
            </a:r>
          </a:p>
          <a:p>
            <a:r>
              <a:rPr lang="en-VN" dirty="0"/>
              <a:t>Web3.0 hướng tới người dùng nhiều hơn bằng cách tăng cường quyền riêng tư và dân chủ hoá</a:t>
            </a:r>
          </a:p>
          <a:p>
            <a:r>
              <a:rPr lang="en-VN" dirty="0"/>
              <a:t>Giải quyết các bài vấn đề liên quan đến sự tin tưởng, mở ra nền tài chính phi tập trung</a:t>
            </a:r>
          </a:p>
          <a:p>
            <a:endParaRPr lang="en-VN" dirty="0"/>
          </a:p>
        </p:txBody>
      </p:sp>
    </p:spTree>
    <p:extLst>
      <p:ext uri="{BB962C8B-B14F-4D97-AF65-F5344CB8AC3E}">
        <p14:creationId xmlns:p14="http://schemas.microsoft.com/office/powerpoint/2010/main" val="342050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6324-6532-F16D-BB06-1FB13D24CB14}"/>
              </a:ext>
            </a:extLst>
          </p:cNvPr>
          <p:cNvSpPr>
            <a:spLocks noGrp="1"/>
          </p:cNvSpPr>
          <p:nvPr>
            <p:ph type="title"/>
          </p:nvPr>
        </p:nvSpPr>
        <p:spPr/>
        <p:txBody>
          <a:bodyPr/>
          <a:lstStyle/>
          <a:p>
            <a:r>
              <a:rPr lang="en-VN" dirty="0"/>
              <a:t>Q&amp;A</a:t>
            </a:r>
          </a:p>
        </p:txBody>
      </p:sp>
      <p:sp>
        <p:nvSpPr>
          <p:cNvPr id="3" name="Text Placeholder 2">
            <a:extLst>
              <a:ext uri="{FF2B5EF4-FFF2-40B4-BE49-F238E27FC236}">
                <a16:creationId xmlns:a16="http://schemas.microsoft.com/office/drawing/2014/main" id="{91E06D1E-19FF-5223-7098-0D4949AA76BF}"/>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65995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32DA-EC8A-BC59-E643-4EF306C71ACF}"/>
              </a:ext>
            </a:extLst>
          </p:cNvPr>
          <p:cNvSpPr>
            <a:spLocks noGrp="1"/>
          </p:cNvSpPr>
          <p:nvPr>
            <p:ph type="title"/>
          </p:nvPr>
        </p:nvSpPr>
        <p:spPr/>
        <p:txBody>
          <a:bodyPr/>
          <a:lstStyle/>
          <a:p>
            <a:r>
              <a:rPr lang="en-VN" dirty="0"/>
              <a:t>Smart Contract là gì?</a:t>
            </a:r>
          </a:p>
        </p:txBody>
      </p:sp>
      <p:sp>
        <p:nvSpPr>
          <p:cNvPr id="3" name="Content Placeholder 2">
            <a:extLst>
              <a:ext uri="{FF2B5EF4-FFF2-40B4-BE49-F238E27FC236}">
                <a16:creationId xmlns:a16="http://schemas.microsoft.com/office/drawing/2014/main" id="{CB023C7B-EACA-76E1-94FF-36C23D67A1E1}"/>
              </a:ext>
            </a:extLst>
          </p:cNvPr>
          <p:cNvSpPr>
            <a:spLocks noGrp="1"/>
          </p:cNvSpPr>
          <p:nvPr>
            <p:ph sz="half" idx="1"/>
          </p:nvPr>
        </p:nvSpPr>
        <p:spPr/>
        <p:txBody>
          <a:bodyPr/>
          <a:lstStyle/>
          <a:p>
            <a:r>
              <a:rPr lang="en-VN" dirty="0"/>
              <a:t>Khái niệm smart contract xuất hiện từ blockchain thế hệ 2, khi Ethereum được ra mắt vào năm 2015</a:t>
            </a:r>
          </a:p>
          <a:p>
            <a:r>
              <a:rPr lang="en-VN" dirty="0"/>
              <a:t>Smart contract là chương trình máy tính được host và thực thi trên mạng lưới blockchain.</a:t>
            </a:r>
          </a:p>
          <a:p>
            <a:r>
              <a:rPr lang="en-VN" dirty="0"/>
              <a:t>Không thể bị chỉnh sửa một khi đã được deploy</a:t>
            </a:r>
          </a:p>
        </p:txBody>
      </p:sp>
      <p:pic>
        <p:nvPicPr>
          <p:cNvPr id="7" name="Content Placeholder 6">
            <a:extLst>
              <a:ext uri="{FF2B5EF4-FFF2-40B4-BE49-F238E27FC236}">
                <a16:creationId xmlns:a16="http://schemas.microsoft.com/office/drawing/2014/main" id="{76E9A418-E0E1-E091-9E70-940F4BA3C9F3}"/>
              </a:ext>
            </a:extLst>
          </p:cNvPr>
          <p:cNvPicPr>
            <a:picLocks noGrp="1" noChangeAspect="1"/>
          </p:cNvPicPr>
          <p:nvPr>
            <p:ph sz="half" idx="2"/>
          </p:nvPr>
        </p:nvPicPr>
        <p:blipFill>
          <a:blip r:embed="rId2"/>
          <a:stretch>
            <a:fillRect/>
          </a:stretch>
        </p:blipFill>
        <p:spPr>
          <a:xfrm>
            <a:off x="5814270" y="1647387"/>
            <a:ext cx="5881543" cy="4143814"/>
          </a:xfrm>
          <a:prstGeom prst="rect">
            <a:avLst/>
          </a:prstGeom>
        </p:spPr>
      </p:pic>
    </p:spTree>
    <p:extLst>
      <p:ext uri="{BB962C8B-B14F-4D97-AF65-F5344CB8AC3E}">
        <p14:creationId xmlns:p14="http://schemas.microsoft.com/office/powerpoint/2010/main" val="38371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2537-2982-77F4-7303-67482D3A287B}"/>
              </a:ext>
            </a:extLst>
          </p:cNvPr>
          <p:cNvSpPr>
            <a:spLocks noGrp="1"/>
          </p:cNvSpPr>
          <p:nvPr>
            <p:ph type="title"/>
          </p:nvPr>
        </p:nvSpPr>
        <p:spPr/>
        <p:txBody>
          <a:bodyPr/>
          <a:lstStyle/>
          <a:p>
            <a:r>
              <a:rPr lang="en-VN"/>
              <a:t>Wallet Address trong blockchain</a:t>
            </a:r>
            <a:endParaRPr lang="en-VN" dirty="0"/>
          </a:p>
        </p:txBody>
      </p:sp>
      <p:pic>
        <p:nvPicPr>
          <p:cNvPr id="8" name="Content Placeholder 7">
            <a:extLst>
              <a:ext uri="{FF2B5EF4-FFF2-40B4-BE49-F238E27FC236}">
                <a16:creationId xmlns:a16="http://schemas.microsoft.com/office/drawing/2014/main" id="{E7881390-5DF6-8732-0F1F-84E83F3316DF}"/>
              </a:ext>
            </a:extLst>
          </p:cNvPr>
          <p:cNvPicPr>
            <a:picLocks noGrp="1" noChangeAspect="1"/>
          </p:cNvPicPr>
          <p:nvPr>
            <p:ph idx="1"/>
          </p:nvPr>
        </p:nvPicPr>
        <p:blipFill>
          <a:blip r:embed="rId2"/>
          <a:stretch>
            <a:fillRect/>
          </a:stretch>
        </p:blipFill>
        <p:spPr>
          <a:xfrm>
            <a:off x="1524944" y="2065867"/>
            <a:ext cx="9292282" cy="3961133"/>
          </a:xfrm>
          <a:prstGeom prst="rect">
            <a:avLst/>
          </a:prstGeom>
        </p:spPr>
      </p:pic>
    </p:spTree>
    <p:extLst>
      <p:ext uri="{BB962C8B-B14F-4D97-AF65-F5344CB8AC3E}">
        <p14:creationId xmlns:p14="http://schemas.microsoft.com/office/powerpoint/2010/main" val="569367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D1BF-DACE-E2A4-418E-F78DE5F99356}"/>
              </a:ext>
            </a:extLst>
          </p:cNvPr>
          <p:cNvSpPr>
            <a:spLocks noGrp="1"/>
          </p:cNvSpPr>
          <p:nvPr>
            <p:ph type="title"/>
          </p:nvPr>
        </p:nvSpPr>
        <p:spPr/>
        <p:txBody>
          <a:bodyPr/>
          <a:lstStyle/>
          <a:p>
            <a:r>
              <a:rPr lang="en-VN" dirty="0"/>
              <a:t>Web 3.0 là gì?</a:t>
            </a:r>
          </a:p>
        </p:txBody>
      </p:sp>
      <p:sp>
        <p:nvSpPr>
          <p:cNvPr id="3" name="Text Placeholder 2">
            <a:extLst>
              <a:ext uri="{FF2B5EF4-FFF2-40B4-BE49-F238E27FC236}">
                <a16:creationId xmlns:a16="http://schemas.microsoft.com/office/drawing/2014/main" id="{5B89A62D-F719-C8AF-C6BF-DCFBD0D12275}"/>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413601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06BC5-4FEA-2AEF-580F-C0A40E0C6AFC}"/>
              </a:ext>
            </a:extLst>
          </p:cNvPr>
          <p:cNvSpPr>
            <a:spLocks noGrp="1"/>
          </p:cNvSpPr>
          <p:nvPr>
            <p:ph type="title"/>
          </p:nvPr>
        </p:nvSpPr>
        <p:spPr/>
        <p:txBody>
          <a:bodyPr/>
          <a:lstStyle/>
          <a:p>
            <a:r>
              <a:rPr lang="en-VN" dirty="0"/>
              <a:t>Web 1.0 (Read-only)</a:t>
            </a:r>
          </a:p>
        </p:txBody>
      </p:sp>
      <p:sp>
        <p:nvSpPr>
          <p:cNvPr id="5" name="Content Placeholder 4">
            <a:extLst>
              <a:ext uri="{FF2B5EF4-FFF2-40B4-BE49-F238E27FC236}">
                <a16:creationId xmlns:a16="http://schemas.microsoft.com/office/drawing/2014/main" id="{F7E07B04-7BD2-0E6D-EAD2-2A2A64FA7C1E}"/>
              </a:ext>
            </a:extLst>
          </p:cNvPr>
          <p:cNvSpPr>
            <a:spLocks noGrp="1"/>
          </p:cNvSpPr>
          <p:nvPr>
            <p:ph idx="1"/>
          </p:nvPr>
        </p:nvSpPr>
        <p:spPr/>
        <p:txBody>
          <a:bodyPr/>
          <a:lstStyle/>
          <a:p>
            <a:r>
              <a:rPr lang="en-VN" dirty="0"/>
              <a:t>Là giai đoạn đầu tiên của World Wide Web (www)</a:t>
            </a:r>
          </a:p>
          <a:p>
            <a:r>
              <a:rPr lang="en-VN" dirty="0"/>
              <a:t>Chủ yếu là các trang web tĩnh (static website), không kết nối với database, thường thuộc về các công ty, tổ chức để giới thiệu về đơn vị, tiếp cận người dùng</a:t>
            </a:r>
          </a:p>
          <a:p>
            <a:r>
              <a:rPr lang="en-VN" dirty="0"/>
              <a:t>Người dùng chỉ có thể đọc nội dung mà không thể tương tác</a:t>
            </a:r>
          </a:p>
          <a:p>
            <a:r>
              <a:rPr lang="en-VN" dirty="0">
                <a:hlinkClick r:id="rId2"/>
              </a:rPr>
              <a:t>mailto</a:t>
            </a:r>
            <a:r>
              <a:rPr lang="en-VN" dirty="0"/>
              <a:t> là cơ chế phổ biến để người dùng có thể phản hồi</a:t>
            </a:r>
          </a:p>
        </p:txBody>
      </p:sp>
    </p:spTree>
    <p:extLst>
      <p:ext uri="{BB962C8B-B14F-4D97-AF65-F5344CB8AC3E}">
        <p14:creationId xmlns:p14="http://schemas.microsoft.com/office/powerpoint/2010/main" val="116491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4980908-C5C5-1066-F334-62C749A0BDBF}"/>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Web 2.0 (Read, WRITE)</a:t>
            </a:r>
          </a:p>
        </p:txBody>
      </p:sp>
      <p:sp>
        <p:nvSpPr>
          <p:cNvPr id="3" name="Content Placeholder 2">
            <a:extLst>
              <a:ext uri="{FF2B5EF4-FFF2-40B4-BE49-F238E27FC236}">
                <a16:creationId xmlns:a16="http://schemas.microsoft.com/office/drawing/2014/main" id="{8D437513-3FCB-642B-1F85-B995E0456433}"/>
              </a:ext>
            </a:extLst>
          </p:cNvPr>
          <p:cNvSpPr>
            <a:spLocks noGrp="1"/>
          </p:cNvSpPr>
          <p:nvPr>
            <p:ph sz="half" idx="1"/>
          </p:nvPr>
        </p:nvSpPr>
        <p:spPr>
          <a:xfrm>
            <a:off x="802178" y="2261420"/>
            <a:ext cx="4002936" cy="3637935"/>
          </a:xfrm>
        </p:spPr>
        <p:txBody>
          <a:bodyPr vert="horz" lIns="91440" tIns="45720" rIns="91440" bIns="45720" rtlCol="0" anchor="ctr">
            <a:normAutofit/>
          </a:bodyPr>
          <a:lstStyle/>
          <a:p>
            <a:r>
              <a:rPr lang="en-US"/>
              <a:t>Là giai đoạn 2 và cũng là giai đoạn hiện tại của World Wide Web (www)</a:t>
            </a:r>
          </a:p>
          <a:p>
            <a:r>
              <a:rPr lang="en-US"/>
              <a:t>Người dùng có thể tạo nội dung và tương tác</a:t>
            </a:r>
          </a:p>
        </p:txBody>
      </p:sp>
      <p:pic>
        <p:nvPicPr>
          <p:cNvPr id="1026" name="Picture 2" descr="Web 2.0 tools: some practical examples | Nawsheen's World">
            <a:extLst>
              <a:ext uri="{FF2B5EF4-FFF2-40B4-BE49-F238E27FC236}">
                <a16:creationId xmlns:a16="http://schemas.microsoft.com/office/drawing/2014/main" id="{B8371091-3734-0E9D-DD80-E8C97715DF8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95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A174-8ECE-6FEE-669B-9344562B9744}"/>
              </a:ext>
            </a:extLst>
          </p:cNvPr>
          <p:cNvSpPr>
            <a:spLocks noGrp="1"/>
          </p:cNvSpPr>
          <p:nvPr>
            <p:ph type="title"/>
          </p:nvPr>
        </p:nvSpPr>
        <p:spPr/>
        <p:txBody>
          <a:bodyPr/>
          <a:lstStyle/>
          <a:p>
            <a:r>
              <a:rPr lang="en-VN" dirty="0"/>
              <a:t>Web 3.0 (Read-write-own)</a:t>
            </a:r>
          </a:p>
        </p:txBody>
      </p:sp>
      <p:sp>
        <p:nvSpPr>
          <p:cNvPr id="5" name="Content Placeholder 4">
            <a:extLst>
              <a:ext uri="{FF2B5EF4-FFF2-40B4-BE49-F238E27FC236}">
                <a16:creationId xmlns:a16="http://schemas.microsoft.com/office/drawing/2014/main" id="{3B3BFC5F-9820-C4DE-C430-F3256E444B9B}"/>
              </a:ext>
            </a:extLst>
          </p:cNvPr>
          <p:cNvSpPr>
            <a:spLocks noGrp="1"/>
          </p:cNvSpPr>
          <p:nvPr>
            <p:ph sz="half" idx="1"/>
          </p:nvPr>
        </p:nvSpPr>
        <p:spPr/>
        <p:txBody>
          <a:bodyPr/>
          <a:lstStyle/>
          <a:p>
            <a:r>
              <a:rPr lang="en-VN" dirty="0"/>
              <a:t>Web 3.0 là hệ thống internet phi tập trung dựa trên nền tảng blockchain</a:t>
            </a:r>
          </a:p>
          <a:p>
            <a:r>
              <a:rPr lang="en-US" dirty="0"/>
              <a:t>N</a:t>
            </a:r>
            <a:r>
              <a:rPr lang="en-VN" dirty="0"/>
              <a:t>gười dùng có thể tạo nội dung, tương tác, và sở hữu</a:t>
            </a:r>
          </a:p>
          <a:p>
            <a:r>
              <a:rPr lang="en-VN" dirty="0"/>
              <a:t>Việc được toàn quyền sở hữu dữ liệu đem lại rất nhiều lợi ích cho người dùng, đặc biệt là yếu tố bảo mật.</a:t>
            </a:r>
          </a:p>
        </p:txBody>
      </p:sp>
      <p:pic>
        <p:nvPicPr>
          <p:cNvPr id="4098" name="Picture 2" descr="Web 2 &amp; Web 3: Differences Explained">
            <a:extLst>
              <a:ext uri="{FF2B5EF4-FFF2-40B4-BE49-F238E27FC236}">
                <a16:creationId xmlns:a16="http://schemas.microsoft.com/office/drawing/2014/main" id="{3AC0B43F-DC76-307A-5350-E4184EBD727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81136" y="1995377"/>
            <a:ext cx="6381669" cy="379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731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43205</TotalTime>
  <Words>450</Words>
  <Application>Microsoft Macintosh PowerPoint</Application>
  <PresentationFormat>Widescreen</PresentationFormat>
  <Paragraphs>63</Paragraphs>
  <Slides>31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Calibri</vt:lpstr>
      <vt:lpstr>Calibri Light</vt:lpstr>
      <vt:lpstr>Celestial</vt:lpstr>
      <vt:lpstr>Web 3.0</vt:lpstr>
      <vt:lpstr>Nhắc lại về BLockchain</vt:lpstr>
      <vt:lpstr>Blockchain là gì?</vt:lpstr>
      <vt:lpstr>Smart Contract là gì?</vt:lpstr>
      <vt:lpstr>Wallet Address trong blockchain</vt:lpstr>
      <vt:lpstr>Web 3.0 là gì?</vt:lpstr>
      <vt:lpstr>Web 1.0 (Read-only)</vt:lpstr>
      <vt:lpstr>Web 2.0 (Read, WRITE)</vt:lpstr>
      <vt:lpstr>Web 3.0 (Read-write-own)</vt:lpstr>
      <vt:lpstr>Kiến trúc của ứng dụng web3.0</vt:lpstr>
      <vt:lpstr>Kiến trúc cơ bản</vt:lpstr>
      <vt:lpstr>Provider</vt:lpstr>
      <vt:lpstr>Signer - Ví</vt:lpstr>
      <vt:lpstr>Lưu trữ file trên blockchain</vt:lpstr>
      <vt:lpstr>Truy vấn Dữ liệu blockchain</vt:lpstr>
      <vt:lpstr>Blockchain mở rộng</vt:lpstr>
      <vt:lpstr>Hệ sinh thái và ứng dụng Web3</vt:lpstr>
      <vt:lpstr>Wallet Provider</vt:lpstr>
      <vt:lpstr>Browser (Brave/Opera)</vt:lpstr>
      <vt:lpstr>File Storage</vt:lpstr>
      <vt:lpstr>PowerPoint Presentation</vt:lpstr>
      <vt:lpstr>Decentralized exchange (Dex)</vt:lpstr>
      <vt:lpstr>Tạo lập thị trường tự động</vt:lpstr>
      <vt:lpstr>Diamond (Social network)</vt:lpstr>
      <vt:lpstr>Audius (Social media Network)</vt:lpstr>
      <vt:lpstr>Status (Messenger app)</vt:lpstr>
      <vt:lpstr>Axie infinity (game)</vt:lpstr>
      <vt:lpstr>Step’N (Running game)</vt:lpstr>
      <vt:lpstr>Thách thức với ứng dụng web3.0</vt:lpstr>
      <vt:lpstr>Tổng kết</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Ted Ted</dc:creator>
  <cp:lastModifiedBy>Ted Ted</cp:lastModifiedBy>
  <cp:revision>49</cp:revision>
  <dcterms:created xsi:type="dcterms:W3CDTF">2024-08-19T03:13:44Z</dcterms:created>
  <dcterms:modified xsi:type="dcterms:W3CDTF">2024-09-24T02:26:13Z</dcterms:modified>
</cp:coreProperties>
</file>